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1"/>
  </p:notesMasterIdLst>
  <p:sldIdLst>
    <p:sldId id="256" r:id="rId2"/>
    <p:sldId id="288" r:id="rId3"/>
    <p:sldId id="258" r:id="rId4"/>
    <p:sldId id="289" r:id="rId5"/>
    <p:sldId id="259" r:id="rId6"/>
    <p:sldId id="290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6" r:id="rId28"/>
    <p:sldId id="287" r:id="rId29"/>
    <p:sldId id="29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EF23A21-A60C-4D82-B9C8-80EE2323B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52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65300"/>
            <a:ext cx="7772400" cy="596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Chapter 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Probation, Parole, and Intermediate Sanctions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7"/>
    </mc:Choice>
    <mc:Fallback xmlns="">
      <p:transition spd="slow" advTm="15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54487"/>
          </a:xfrm>
        </p:spPr>
        <p:txBody>
          <a:bodyPr/>
          <a:lstStyle/>
          <a:p>
            <a:pPr eaLnBrk="1" hangingPunct="1"/>
            <a:r>
              <a:rPr lang="en-US" smtClean="0"/>
              <a:t>Given the concern over growing caseloads, researchers have looked extensively at</a:t>
            </a:r>
          </a:p>
          <a:p>
            <a:pPr lvl="1" eaLnBrk="1" hangingPunct="1"/>
            <a:r>
              <a:rPr lang="en-US" smtClean="0"/>
              <a:t>Probation and recidivism</a:t>
            </a:r>
          </a:p>
          <a:p>
            <a:pPr lvl="1" eaLnBrk="1" hangingPunct="1"/>
            <a:r>
              <a:rPr lang="en-US" smtClean="0"/>
              <a:t>Parole and recidivism</a:t>
            </a:r>
          </a:p>
          <a:p>
            <a:pPr lvl="1" eaLnBrk="1" hangingPunct="1"/>
            <a:r>
              <a:rPr lang="en-US" smtClean="0"/>
              <a:t>Caseloads and crime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Caseload Concerns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05"/>
    </mc:Choice>
    <mc:Fallback xmlns="">
      <p:transition spd="slow" advTm="32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To know the rate at which probationers recidivate we need to define our terms</a:t>
            </a:r>
          </a:p>
          <a:p>
            <a:pPr eaLnBrk="1" hangingPunct="1"/>
            <a:r>
              <a:rPr lang="en-US" sz="2000" smtClean="0"/>
              <a:t>We could look at</a:t>
            </a:r>
          </a:p>
          <a:p>
            <a:pPr lvl="1" eaLnBrk="1" hangingPunct="1"/>
            <a:r>
              <a:rPr lang="en-US" sz="1800" smtClean="0"/>
              <a:t>Reconvictions</a:t>
            </a:r>
          </a:p>
          <a:p>
            <a:pPr lvl="1" eaLnBrk="1" hangingPunct="1"/>
            <a:r>
              <a:rPr lang="en-US" sz="1800" smtClean="0"/>
              <a:t>Re-incarcerations</a:t>
            </a:r>
          </a:p>
          <a:p>
            <a:pPr lvl="1" eaLnBrk="1" hangingPunct="1"/>
            <a:r>
              <a:rPr lang="en-US" sz="1800" smtClean="0"/>
              <a:t>Arrests</a:t>
            </a:r>
          </a:p>
          <a:p>
            <a:pPr lvl="1" eaLnBrk="1" hangingPunct="1"/>
            <a:r>
              <a:rPr lang="en-US" sz="1800" smtClean="0"/>
              <a:t>Technical violations</a:t>
            </a:r>
          </a:p>
          <a:p>
            <a:pPr eaLnBrk="1" hangingPunct="1"/>
            <a:r>
              <a:rPr lang="en-US" sz="2000" smtClean="0"/>
              <a:t>Who cares?</a:t>
            </a:r>
          </a:p>
          <a:p>
            <a:pPr lvl="1" eaLnBrk="1" hangingPunct="1"/>
            <a:r>
              <a:rPr lang="en-US" sz="1800" smtClean="0"/>
              <a:t>Probation looks effective for reconvictions and re-incarcerations</a:t>
            </a:r>
          </a:p>
          <a:p>
            <a:pPr lvl="1" eaLnBrk="1" hangingPunct="1"/>
            <a:r>
              <a:rPr lang="en-US" sz="1800" smtClean="0"/>
              <a:t>Probation </a:t>
            </a:r>
            <a:r>
              <a:rPr lang="en-US" sz="1800" i="1" smtClean="0"/>
              <a:t>does not</a:t>
            </a:r>
            <a:r>
              <a:rPr lang="en-US" sz="1800" smtClean="0"/>
              <a:t> look effective for arrests and technical violations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Probation and Recidivism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93"/>
    </mc:Choice>
    <mc:Fallback xmlns="">
      <p:transition spd="slow" advTm="47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Nearly half of parolees are returned to prison, according to the BJS</a:t>
            </a:r>
          </a:p>
          <a:p>
            <a:pPr eaLnBrk="1" hangingPunct="1"/>
            <a:r>
              <a:rPr lang="en-US" smtClean="0"/>
              <a:t>The highest risk period is during the first year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Parole and Recidivism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12"/>
    </mc:Choice>
    <mc:Fallback xmlns="">
      <p:transition spd="slow" advTm="34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Researchers have looked at the relationship between caseloads and crime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Examining recidivism among probationers who receive more supervision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Correlating crime statistics with overall caseloads (e.g., at the county level)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result?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Conflicting findings in micro-level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Apparent link between caseloads and crime at the macro-level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Caseloads and Crime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01"/>
    </mc:Choice>
    <mc:Fallback xmlns="">
      <p:transition spd="slow" advTm="66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Are parolees equipped to reenter society?</a:t>
            </a:r>
          </a:p>
          <a:p>
            <a:pPr lvl="1" eaLnBrk="1" hangingPunct="1"/>
            <a:r>
              <a:rPr lang="en-US" smtClean="0"/>
              <a:t>No, because</a:t>
            </a:r>
          </a:p>
          <a:p>
            <a:pPr lvl="2" eaLnBrk="1" hangingPunct="1"/>
            <a:r>
              <a:rPr lang="en-US" smtClean="0"/>
              <a:t>Treatment needs not met</a:t>
            </a:r>
          </a:p>
          <a:p>
            <a:pPr lvl="2" eaLnBrk="1" hangingPunct="1"/>
            <a:r>
              <a:rPr lang="en-US" smtClean="0"/>
              <a:t>Employers hesitant to hire (or barred from hiring) parolees</a:t>
            </a:r>
          </a:p>
          <a:p>
            <a:pPr lvl="2" eaLnBrk="1" hangingPunct="1"/>
            <a:r>
              <a:rPr lang="en-US" smtClean="0"/>
              <a:t>Rights stripped away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Are Parolees Equipped to Reenter Society?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51"/>
    </mc:Choice>
    <mc:Fallback xmlns="">
      <p:transition spd="slow" advTm="6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Several collateral consequences of parole reentry have been identified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Uphill battle with respect to securing employment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Family break-ups from prison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Problems associated with cycling in and out of prison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Gang loyalties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Learned criminal behavior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Breakdown in community bonds from continued in imprisonment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Health problems in the parolee population (e.g., HIV)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Consequences to Society of Prisoner Reentry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8"/>
    </mc:Choice>
    <mc:Fallback xmlns="">
      <p:transition spd="slow" advTm="75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Several suggestions have been offered for the improvement of probation and parole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Carefully supervise the most dangerous offenders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Deliver quality 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Identify and respond quickly to probation violations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Establish credible intermediate sanctions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Adopt community-centered approach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Probation/parole officers need to interact more with victims, law enforcement, offenders, and offenders’ families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Is All Hope Lost?  Improving Probation and Parole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85"/>
    </mc:Choice>
    <mc:Fallback xmlns="">
      <p:transition spd="slow" advTm="96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6764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sz="2400" smtClean="0"/>
              <a:t>Employ sentencing options that fall somewhere in between outright imprisonment and simple probationary release.</a:t>
            </a:r>
          </a:p>
          <a:p>
            <a:r>
              <a:rPr lang="en-US" sz="2400" smtClean="0"/>
              <a:t>An analysis of alternative sentencing shows that judges accept them in almost 80% of the cases if recommended. </a:t>
            </a:r>
          </a:p>
          <a:p>
            <a:r>
              <a:rPr lang="en-US" sz="2400" smtClean="0"/>
              <a:t>Two thirds successfully complete their sentences.</a:t>
            </a:r>
          </a:p>
          <a:p>
            <a:r>
              <a:rPr lang="en-US" sz="2400" smtClean="0"/>
              <a:t>Les expensive to operate, keep offender in community avoid family break ups, flexibility in terms of resources, time of involvement, and place of service.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Intermediate Sanctions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88"/>
    </mc:Choice>
    <mc:Fallback xmlns="">
      <p:transition spd="slow" advTm="60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mtClean="0"/>
              <a:t>A criticism of intermediate sanctions is that they widen the criminal justice net</a:t>
            </a:r>
          </a:p>
          <a:p>
            <a:pPr eaLnBrk="1" hangingPunct="1"/>
            <a:r>
              <a:rPr lang="en-US" smtClean="0"/>
              <a:t>What does this mean?</a:t>
            </a:r>
          </a:p>
          <a:p>
            <a:pPr lvl="1" eaLnBrk="1" hangingPunct="1"/>
            <a:r>
              <a:rPr lang="en-US" smtClean="0"/>
              <a:t>More and more people are being put under some form of social control</a:t>
            </a:r>
          </a:p>
          <a:p>
            <a:pPr lvl="1" eaLnBrk="1" hangingPunct="1"/>
            <a:r>
              <a:rPr lang="en-US" smtClean="0"/>
              <a:t>Political risk aversion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Net Widening Problem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19"/>
    </mc:Choice>
    <mc:Fallback xmlns="">
      <p:transition spd="slow" advTm="32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97287"/>
          </a:xfrm>
        </p:spPr>
        <p:txBody>
          <a:bodyPr/>
          <a:lstStyle/>
          <a:p>
            <a:pPr eaLnBrk="1" hangingPunct="1"/>
            <a:r>
              <a:rPr lang="en-US" smtClean="0"/>
              <a:t>Three categories of intermediate sanctions can be identified</a:t>
            </a:r>
          </a:p>
          <a:p>
            <a:pPr lvl="1" eaLnBrk="1" hangingPunct="1"/>
            <a:r>
              <a:rPr lang="en-US" smtClean="0"/>
              <a:t>Community restraints</a:t>
            </a:r>
          </a:p>
          <a:p>
            <a:pPr lvl="1" eaLnBrk="1" hangingPunct="1"/>
            <a:r>
              <a:rPr lang="en-US" smtClean="0"/>
              <a:t>Structure, discipline, and challenge</a:t>
            </a:r>
          </a:p>
          <a:p>
            <a:pPr lvl="1" eaLnBrk="1" hangingPunct="1"/>
            <a:r>
              <a:rPr lang="en-US" smtClean="0"/>
              <a:t>Hybrids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Typology of Intermediate Sanctions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6"/>
    </mc:Choice>
    <mc:Fallback xmlns="">
      <p:transition spd="slow" advTm="24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Is a sentence of imprisonment that is suspended and served while under supervision in the community.</a:t>
            </a:r>
          </a:p>
          <a:p>
            <a:r>
              <a:rPr lang="en-US" sz="2400" dirty="0" smtClean="0"/>
              <a:t>Probation is a court ordered sanction, in other words, it is a sentencing option used by the judge in order to attempt to avoid putting a defendant in jail or prison.</a:t>
            </a:r>
          </a:p>
          <a:p>
            <a:r>
              <a:rPr lang="en-US" sz="2400" dirty="0" smtClean="0"/>
              <a:t>Probation is the </a:t>
            </a:r>
            <a:r>
              <a:rPr lang="en-US" sz="2400" smtClean="0"/>
              <a:t>most used </a:t>
            </a:r>
            <a:r>
              <a:rPr lang="en-US" sz="2400" dirty="0" smtClean="0"/>
              <a:t>form of sentencing, between 20-60% of people sentenced are sentenced to probation.</a:t>
            </a:r>
          </a:p>
          <a:p>
            <a:r>
              <a:rPr lang="en-US" sz="2400" dirty="0" smtClean="0"/>
              <a:t>Even violent prisoners have about a 1 in 5 chance of being placed on probation.</a:t>
            </a:r>
          </a:p>
          <a:p>
            <a:endParaRPr lang="en-US" sz="2400" dirty="0" smtClean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/>
              <a:t>What is Probation?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67"/>
    </mc:Choice>
    <mc:Fallback xmlns="">
      <p:transition spd="slow" advTm="68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Community restraints restrict the mobility of known offenders</a:t>
            </a:r>
          </a:p>
          <a:p>
            <a:pPr eaLnBrk="1" hangingPunct="1"/>
            <a:r>
              <a:rPr lang="en-US" smtClean="0"/>
              <a:t>Examples include</a:t>
            </a:r>
          </a:p>
          <a:p>
            <a:pPr lvl="1" eaLnBrk="1" hangingPunct="1"/>
            <a:r>
              <a:rPr lang="en-US" smtClean="0"/>
              <a:t>Intensive Supervision Probation</a:t>
            </a:r>
          </a:p>
          <a:p>
            <a:pPr lvl="1" eaLnBrk="1" hangingPunct="1"/>
            <a:r>
              <a:rPr lang="en-US" smtClean="0"/>
              <a:t>Home confinement/electronic monitoring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Community Restraints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85"/>
    </mc:Choice>
    <mc:Fallback xmlns="">
      <p:transition spd="slow" advTm="39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524000"/>
            <a:ext cx="7772400" cy="4419600"/>
          </a:xfrm>
        </p:spPr>
        <p:txBody>
          <a:bodyPr/>
          <a:lstStyle/>
          <a:p>
            <a:r>
              <a:rPr lang="en-US" sz="2400" smtClean="0"/>
              <a:t>Like regular probation on steroids. Here the probation officers keeps closer tabs on the clients and have less of a caseload in order to perform this service. Average is about 40 probationers each; sometimes probation officers here work in teams as well. </a:t>
            </a:r>
          </a:p>
          <a:p>
            <a:r>
              <a:rPr lang="en-US" sz="2400" smtClean="0"/>
              <a:t>A 2000 study shows the programs can be successful at reducing recidivism. Reason, is that the programs had clear mission and goals. Some research shows that ISP with </a:t>
            </a:r>
            <a:r>
              <a:rPr lang="en-US" sz="2400" i="1" smtClean="0"/>
              <a:t>treatment</a:t>
            </a:r>
            <a:r>
              <a:rPr lang="en-US" sz="2400" smtClean="0"/>
              <a:t> can be effective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793037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Intensive Supervision Probation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21"/>
    </mc:Choice>
    <mc:Fallback xmlns="">
      <p:transition spd="slow" advTm="9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2954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Why home confinement and electronic monitoring?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Both methods presumably minimize damaging effects of prison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Cost-effective in comparison to prison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What does the research show?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 is little research looking at recidivism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Most has been concerned with whether offenders complete programs successfully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One study shows that electronic monitoring for parolees is ineffective for most offenders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2005 study showed that approximately 75,000 people in the U.S. are being electronically monitored. 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93037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Home Confinement and Electronic Monitoring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09"/>
    </mc:Choice>
    <mc:Fallback xmlns="">
      <p:transition spd="slow" advTm="81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/>
            <a:r>
              <a:rPr lang="en-US" smtClean="0"/>
              <a:t>GPS monitoring is being used frequently of late</a:t>
            </a:r>
          </a:p>
          <a:p>
            <a:pPr eaLnBrk="1" hangingPunct="1"/>
            <a:r>
              <a:rPr lang="en-US" smtClean="0"/>
              <a:t>Two varieties</a:t>
            </a:r>
          </a:p>
          <a:p>
            <a:pPr lvl="1" eaLnBrk="1" hangingPunct="1"/>
            <a:r>
              <a:rPr lang="en-US" smtClean="0"/>
              <a:t>Active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eaLnBrk="1" hangingPunct="1"/>
            <a:r>
              <a:rPr lang="en-US" smtClean="0"/>
              <a:t>No research available on its effectiveness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GPS Monitoring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5"/>
    </mc:Choice>
    <mc:Fallback xmlns="">
      <p:transition spd="slow" advTm="4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77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most common method of imposing structure and discipline is the boot camp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Most research shows that boot camps are ineffective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studies show, however, that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Longer participation results in less recidivism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Voluntary participation is better than involuntary participation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Staff commitments make a big difference</a:t>
            </a:r>
            <a:endParaRPr lang="en-US" sz="3200" smtClean="0"/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Structure and Discipline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89"/>
    </mc:Choice>
    <mc:Fallback xmlns="">
      <p:transition spd="slow" advTm="76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Hybrid intermediate sanctions combine traditional community corrections strategies with harsher—or less-serious—sanctions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Examples 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Shock probation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Halfway houses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Day reporting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Hybrid Intermediate Sanctions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7"/>
    </mc:Choice>
    <mc:Fallback xmlns="">
      <p:transition spd="slow" advTm="30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is shock probation?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It’s sometimes called split sentencing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Usually amounts to sentencing a criminal to prison/jail followed by a period of supervised release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Does it 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evidence seems to suggest it does not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work for first-time offenders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Shock Probation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8"/>
    </mc:Choice>
    <mc:Fallback xmlns="">
      <p:transition spd="slow" advTm="44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are halfway houses?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Often called community residential centers, pre-release centers, or restitution centers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Halfway between prison and returning the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Temporary residential facility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does the research show?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 is evenly mixed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Halfway Houses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22"/>
    </mc:Choice>
    <mc:Fallback xmlns="">
      <p:transition spd="slow" advTm="40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Day reporting centers require probationers, parolees, and pretrial releasees to report to a specific facility on a regular basis</a:t>
            </a:r>
          </a:p>
          <a:p>
            <a:pPr eaLnBrk="1" hangingPunct="1"/>
            <a:r>
              <a:rPr lang="en-US" sz="2800" smtClean="0"/>
              <a:t>Why report?</a:t>
            </a:r>
          </a:p>
          <a:p>
            <a:pPr lvl="1" eaLnBrk="1" hangingPunct="1"/>
            <a:r>
              <a:rPr lang="en-US" sz="2400" smtClean="0"/>
              <a:t>Monitoring</a:t>
            </a:r>
          </a:p>
          <a:p>
            <a:pPr lvl="1" eaLnBrk="1" hangingPunct="1"/>
            <a:r>
              <a:rPr lang="en-US" sz="2400" smtClean="0"/>
              <a:t>Treatment</a:t>
            </a:r>
          </a:p>
          <a:p>
            <a:pPr lvl="1" eaLnBrk="1" hangingPunct="1"/>
            <a:r>
              <a:rPr lang="en-US" sz="2400" smtClean="0"/>
              <a:t>Service</a:t>
            </a:r>
          </a:p>
          <a:p>
            <a:pPr eaLnBrk="1" hangingPunct="1"/>
            <a:r>
              <a:rPr lang="en-US" sz="2800" smtClean="0"/>
              <a:t>Little research is available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Day Reporting Centers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89"/>
    </mc:Choice>
    <mc:Fallback xmlns="">
      <p:transition spd="slow" advTm="7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Probation, parole, and intermediate sanctions.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2"/>
    </mc:Choice>
    <mc:Fallback xmlns="">
      <p:transition spd="slow" advTm="9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mtClean="0"/>
              <a:t>Probation and parole are means and ends</a:t>
            </a:r>
          </a:p>
          <a:p>
            <a:pPr lvl="1" eaLnBrk="1" hangingPunct="1"/>
            <a:r>
              <a:rPr lang="en-US" smtClean="0"/>
              <a:t>Means in the sense that they promote a number of different goals, including rehabilitation, treatment, and reintegration</a:t>
            </a:r>
          </a:p>
          <a:p>
            <a:pPr lvl="1" eaLnBrk="1" hangingPunct="1"/>
            <a:r>
              <a:rPr lang="en-US" smtClean="0"/>
              <a:t>Ends in the sense that they represent final dispositions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Probation Means and Ends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9"/>
    </mc:Choice>
    <mc:Fallback xmlns="">
      <p:transition spd="slow" advTm="39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Growing reluctance </a:t>
            </a:r>
            <a:r>
              <a:rPr lang="en-US" sz="2800" smtClean="0"/>
              <a:t>to use </a:t>
            </a:r>
            <a:r>
              <a:rPr lang="en-US" sz="2800" dirty="0" smtClean="0"/>
              <a:t>parole, mainly due to fact community has seen stories of prisoners being released and committing new crimes, not seen as being effective.</a:t>
            </a:r>
          </a:p>
          <a:p>
            <a:r>
              <a:rPr lang="en-US" sz="2800" dirty="0" smtClean="0"/>
              <a:t>At beginning of 2007 798,202 people were under parole supervision in the U.S. </a:t>
            </a:r>
          </a:p>
          <a:p>
            <a:r>
              <a:rPr lang="en-US" sz="2800" dirty="0" smtClean="0"/>
              <a:t>Nationwide about 4% of parolees successfully complete parole and about 26% returned to prison.</a:t>
            </a:r>
          </a:p>
          <a:p>
            <a:endParaRPr lang="en-US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/>
              <a:t>Extent of Parole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2"/>
    </mc:Choice>
    <mc:Fallback xmlns="">
      <p:transition spd="slow" advTm="38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Probation departments play a dual role</a:t>
            </a:r>
          </a:p>
          <a:p>
            <a:pPr lvl="1" eaLnBrk="1" hangingPunct="1"/>
            <a:r>
              <a:rPr lang="en-US" smtClean="0"/>
              <a:t>Protection of public safety</a:t>
            </a:r>
          </a:p>
          <a:p>
            <a:pPr lvl="1" eaLnBrk="1" hangingPunct="1"/>
            <a:r>
              <a:rPr lang="en-US" smtClean="0"/>
              <a:t>Rehabilitation</a:t>
            </a:r>
          </a:p>
          <a:p>
            <a:pPr eaLnBrk="1" hangingPunct="1"/>
            <a:r>
              <a:rPr lang="en-US" smtClean="0"/>
              <a:t>Probation is either executive or judicial</a:t>
            </a:r>
          </a:p>
          <a:p>
            <a:pPr eaLnBrk="1" hangingPunct="1"/>
            <a:r>
              <a:rPr lang="en-US" smtClean="0"/>
              <a:t>Who cares?</a:t>
            </a:r>
          </a:p>
          <a:p>
            <a:pPr lvl="1" eaLnBrk="1" hangingPunct="1"/>
            <a:r>
              <a:rPr lang="en-US" smtClean="0"/>
              <a:t>Executive may stress enforcement</a:t>
            </a:r>
          </a:p>
          <a:p>
            <a:pPr lvl="1" eaLnBrk="1" hangingPunct="1"/>
            <a:r>
              <a:rPr lang="en-US" smtClean="0"/>
              <a:t>Judicial may stress treatment</a:t>
            </a:r>
          </a:p>
          <a:p>
            <a:pPr lvl="1" eaLnBrk="1" hangingPunct="1"/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Probation Organization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35"/>
    </mc:Choice>
    <mc:Fallback xmlns="">
      <p:transition spd="slow" advTm="63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Is the supervised release of inmates from correctional confinement. The goal is to try and make re-entry by the prisoner back into the community less difficult.</a:t>
            </a:r>
          </a:p>
          <a:p>
            <a:r>
              <a:rPr lang="en-US" sz="2400" smtClean="0"/>
              <a:t>With parole the prisoner has spent time in prison, with probation this is usually not the case. </a:t>
            </a:r>
          </a:p>
          <a:p>
            <a:r>
              <a:rPr lang="en-US" sz="2400" smtClean="0"/>
              <a:t>Parole boards- grant parole based upon their judgment and assessment of the prisoner.</a:t>
            </a:r>
          </a:p>
          <a:p>
            <a:r>
              <a:rPr lang="en-US" sz="2400" smtClean="0"/>
              <a:t>Statutory decrees- mandatory release dates near completion of the inmate’s sentence.</a:t>
            </a:r>
          </a:p>
          <a:p>
            <a:endParaRPr lang="en-US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What is Parole?</a:t>
            </a:r>
            <a:endParaRPr lang="en-US" sz="360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3"/>
    </mc:Choice>
    <mc:Fallback xmlns="">
      <p:transition spd="slow" advTm="47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decision to grant parole is an administrative act, as opposed to a judicial decision for probation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Parole 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Parole commission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Parole usually administered under the state Department of Corrections or its equivalent agency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Parole is also supposed to provide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Supervision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Service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Parole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71"/>
    </mc:Choice>
    <mc:Fallback xmlns="">
      <p:transition spd="slow" advTm="52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Two types of conditions</a:t>
            </a:r>
          </a:p>
          <a:p>
            <a:pPr lvl="1" eaLnBrk="1" hangingPunct="1"/>
            <a:r>
              <a:rPr lang="en-US" sz="1800" smtClean="0"/>
              <a:t>Reform conditions</a:t>
            </a:r>
          </a:p>
          <a:p>
            <a:pPr lvl="1" eaLnBrk="1" hangingPunct="1"/>
            <a:r>
              <a:rPr lang="en-US" sz="1800" smtClean="0"/>
              <a:t>Control conditions</a:t>
            </a:r>
          </a:p>
          <a:p>
            <a:pPr eaLnBrk="1" hangingPunct="1"/>
            <a:r>
              <a:rPr lang="en-US" sz="2000" smtClean="0"/>
              <a:t>Examples</a:t>
            </a:r>
          </a:p>
          <a:p>
            <a:pPr lvl="1" eaLnBrk="1" hangingPunct="1"/>
            <a:r>
              <a:rPr lang="en-US" sz="1800" smtClean="0"/>
              <a:t>Desist from crime</a:t>
            </a:r>
          </a:p>
          <a:p>
            <a:pPr lvl="1" eaLnBrk="1" hangingPunct="1"/>
            <a:r>
              <a:rPr lang="en-US" sz="1800" smtClean="0"/>
              <a:t>Work regularly</a:t>
            </a:r>
          </a:p>
          <a:p>
            <a:pPr lvl="1" eaLnBrk="1" hangingPunct="1"/>
            <a:r>
              <a:rPr lang="en-US" sz="1800" smtClean="0"/>
              <a:t>Support dependents</a:t>
            </a:r>
          </a:p>
          <a:p>
            <a:pPr lvl="1" eaLnBrk="1" hangingPunct="1"/>
            <a:r>
              <a:rPr lang="en-US" sz="1800" smtClean="0"/>
              <a:t>Submit to drug testing</a:t>
            </a:r>
          </a:p>
          <a:p>
            <a:pPr lvl="1" eaLnBrk="1" hangingPunct="1"/>
            <a:r>
              <a:rPr lang="en-US" sz="1800" smtClean="0"/>
              <a:t>Live in same location</a:t>
            </a:r>
          </a:p>
          <a:p>
            <a:pPr lvl="1" eaLnBrk="1" hangingPunct="1"/>
            <a:r>
              <a:rPr lang="en-US" sz="1800" smtClean="0"/>
              <a:t>Regular reporting</a:t>
            </a:r>
          </a:p>
          <a:p>
            <a:pPr lvl="1" eaLnBrk="1" hangingPunct="1"/>
            <a:r>
              <a:rPr lang="en-US" sz="1800" smtClean="0"/>
              <a:t>Submit to visits by probation/parole officer</a:t>
            </a:r>
          </a:p>
          <a:p>
            <a:pPr lvl="1" eaLnBrk="1" hangingPunct="1"/>
            <a:r>
              <a:rPr lang="en-US" sz="1800" smtClean="0"/>
              <a:t>Other special conditions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Common Probation and Parole Conditions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4"/>
    </mc:Choice>
    <mc:Fallback xmlns="">
      <p:transition spd="slow" advTm="60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There is tension between service and supervision because</a:t>
            </a:r>
          </a:p>
          <a:p>
            <a:pPr lvl="1" eaLnBrk="1" hangingPunct="1"/>
            <a:r>
              <a:rPr lang="en-US" sz="1800" smtClean="0"/>
              <a:t>More and more people are being put on probation/parole</a:t>
            </a:r>
          </a:p>
          <a:p>
            <a:pPr lvl="1" eaLnBrk="1" hangingPunct="1"/>
            <a:r>
              <a:rPr lang="en-US" sz="1800" smtClean="0"/>
              <a:t>Funding has not kept pace with offenders’ needs</a:t>
            </a:r>
          </a:p>
          <a:p>
            <a:pPr lvl="1" eaLnBrk="1" hangingPunct="1"/>
            <a:r>
              <a:rPr lang="en-US" sz="1800" smtClean="0"/>
              <a:t>Caseloads have increased over time (from roughly 35:1 in 1967 to 175:1 recently)</a:t>
            </a:r>
          </a:p>
          <a:p>
            <a:pPr eaLnBrk="1" hangingPunct="1"/>
            <a:r>
              <a:rPr lang="en-US" sz="2000" smtClean="0"/>
              <a:t>Reasons for less funding?</a:t>
            </a:r>
          </a:p>
          <a:p>
            <a:pPr lvl="1" eaLnBrk="1" hangingPunct="1"/>
            <a:r>
              <a:rPr lang="en-US" sz="1800" smtClean="0"/>
              <a:t>Perceived as soft on crime</a:t>
            </a:r>
          </a:p>
          <a:p>
            <a:pPr eaLnBrk="1" hangingPunct="1"/>
            <a:r>
              <a:rPr lang="en-US" sz="2000" smtClean="0"/>
              <a:t>Who cares?</a:t>
            </a:r>
          </a:p>
          <a:p>
            <a:pPr lvl="1" eaLnBrk="1" hangingPunct="1"/>
            <a:r>
              <a:rPr lang="en-US" sz="1800" smtClean="0"/>
              <a:t>How can we expect probation/parole to work in the face of such changes?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To Serve or Supervise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81"/>
    </mc:Choice>
    <mc:Fallback xmlns="">
      <p:transition spd="slow" advTm="85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</TotalTime>
  <Words>1300</Words>
  <Application>Microsoft Office PowerPoint</Application>
  <PresentationFormat>On-screen Show (4:3)</PresentationFormat>
  <Paragraphs>180</Paragraphs>
  <Slides>29</Slides>
  <Notes>0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Chapter 10</vt:lpstr>
      <vt:lpstr>What is Probation? </vt:lpstr>
      <vt:lpstr>Probation Means and Ends</vt:lpstr>
      <vt:lpstr>Extent of Parole </vt:lpstr>
      <vt:lpstr>Probation Organization</vt:lpstr>
      <vt:lpstr>What is Parole?</vt:lpstr>
      <vt:lpstr>Parole</vt:lpstr>
      <vt:lpstr>Common Probation and Parole Conditions</vt:lpstr>
      <vt:lpstr>To Serve or Supervise</vt:lpstr>
      <vt:lpstr>Caseload Concerns</vt:lpstr>
      <vt:lpstr>Probation and Recidivism</vt:lpstr>
      <vt:lpstr>Parole and Recidivism</vt:lpstr>
      <vt:lpstr>Caseloads and Crime</vt:lpstr>
      <vt:lpstr>Are Parolees Equipped to Reenter Society?</vt:lpstr>
      <vt:lpstr>Consequences to Society of Prisoner Reentry</vt:lpstr>
      <vt:lpstr>Is All Hope Lost?  Improving Probation and Parole</vt:lpstr>
      <vt:lpstr>Intermediate Sanctions</vt:lpstr>
      <vt:lpstr>The Net Widening Problem</vt:lpstr>
      <vt:lpstr>A Typology of Intermediate Sanctions</vt:lpstr>
      <vt:lpstr>Community Restraints</vt:lpstr>
      <vt:lpstr>Intensive Supervision Probation</vt:lpstr>
      <vt:lpstr>Home Confinement and Electronic Monitoring</vt:lpstr>
      <vt:lpstr>GPS Monitoring</vt:lpstr>
      <vt:lpstr>Structure and Discipline</vt:lpstr>
      <vt:lpstr>Hybrid Intermediate Sanctions</vt:lpstr>
      <vt:lpstr>Shock Probation</vt:lpstr>
      <vt:lpstr>Halfway Houses</vt:lpstr>
      <vt:lpstr>Day Reporting Centers</vt:lpstr>
      <vt:lpstr>Conclusions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jworrall</dc:creator>
  <cp:lastModifiedBy>Rick</cp:lastModifiedBy>
  <cp:revision>18</cp:revision>
  <dcterms:created xsi:type="dcterms:W3CDTF">2004-11-01T16:01:31Z</dcterms:created>
  <dcterms:modified xsi:type="dcterms:W3CDTF">2013-07-24T21:54:58Z</dcterms:modified>
</cp:coreProperties>
</file>